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90" r:id="rId4"/>
    <p:sldId id="257" r:id="rId5"/>
    <p:sldId id="256" r:id="rId6"/>
    <p:sldId id="258" r:id="rId7"/>
    <p:sldId id="259" r:id="rId8"/>
    <p:sldId id="260" r:id="rId9"/>
    <p:sldId id="261" r:id="rId10"/>
    <p:sldId id="263" r:id="rId11"/>
    <p:sldId id="262" r:id="rId12"/>
    <p:sldId id="264" r:id="rId13"/>
    <p:sldId id="289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1" r:id="rId33"/>
    <p:sldId id="273" r:id="rId34"/>
    <p:sldId id="274" r:id="rId35"/>
    <p:sldId id="275" r:id="rId36"/>
    <p:sldId id="2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53A"/>
    <a:srgbClr val="AC63FA"/>
    <a:srgbClr val="00C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29E7-3EED-B7EE-BB06-AF7CEBFC2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C74E9-0F67-1739-CE84-1C21206EB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BA297-D559-2A66-66AE-5E3A342E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A74A0-AE18-DED5-89EB-5D130DEB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A5C9C-891F-8786-3625-10EF5572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10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7E43-0B0A-19E0-6314-234142C4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24CE7-0CCA-D8BF-A450-46709954E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B0766-3BC4-4A2F-0A70-CF1E82A4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43FEB-7DF3-A4B4-0C4E-64DD5217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2F3B-5EE2-C1A8-1274-6A989EB1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23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78034-5B38-F931-A56F-CF9C7F1FB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BDA9B-3CD7-26BD-8E98-7AD56A60A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1254E-9EF6-5045-2176-D1CC5C94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0054B-B250-A9CD-29BD-11367487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60D2-2516-D663-BF17-F3FC3E0D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95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55D7-65E5-F8AC-8757-0A49A567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6611-B688-F9CE-53B0-648CB97B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E2C69-4FCD-552C-10BE-75F23201B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54443-38D8-1B74-3EE5-3B4E6B19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57388-2626-40E0-123F-444E51E5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79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A878-793C-E8F2-1BB7-99DB82EE5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78AA4-1CFE-C8FF-7E5D-F3E2FE342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FDC8E-26F3-864D-C790-DEBCAB16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96BA-0984-B9EA-DD90-1DD42FE5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DA59B-2761-96F3-D7F6-9B10E061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6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65EF-7E06-D5E6-88C1-20E2FCCA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558F9-3A21-9F67-466B-9D2A99A43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DA7A0-860A-B6DA-827F-F2512537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89DBD-006B-5341-86C4-A562EB1C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12CC5-1FE2-C328-C398-650941B9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F059-557A-77B9-D151-468C6892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72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AC7D-2701-61D4-A565-D6BDC58C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DFE4-9F98-35F5-E566-1441FB516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C79E3-425D-CDF8-5049-4E877865F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90A3C-FE01-A41D-BACC-318AFF7BC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824577-B8E4-C7D6-D480-3C8C925F6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24A23-63A7-CB7A-42C0-4FCCCF1F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6E5FCA-AB07-41B1-B93C-6A8D16B3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2A1F9-2156-8501-096C-707D735E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20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0C4A-B320-CCD4-E5D7-69669150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5B875-5A16-F054-FD83-F5F08CF0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B31B4-4043-2803-C268-B603F3DA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DEB81-58F5-DB1D-1B20-010EFC1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42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3AE82-0306-CB6B-7EB6-BF3505C3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8055B-78AD-76C1-F9AB-23C8A01D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CF5EC-DD62-CEC1-94AD-64DFEED7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30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6CE0-ADB0-E1EB-42E4-29AED840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9536-BF54-E4D3-8606-6C80194CA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5E609-D731-695A-DBC8-A739FA90A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EC206-EC96-07BC-DB6E-6126DF4C0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D70F0-475A-2EBF-CE28-B67FDEB35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2F94E-E864-F354-5EA0-51B75B0A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09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4771-FE5A-98F5-802C-83A95E96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88C82F-1CC0-B16C-7CA0-6DDBF71D2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CE131-90F2-B26B-809E-70AA09641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31D1A-D2A2-C76C-1CC4-3FEC155C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8355-3511-EF43-065F-2AC9E0B5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818D6-9857-48FE-8D83-1BA057AC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53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03E80-90AA-4324-822E-0AFA7BDB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480DB-C8AE-058C-2939-22F2255CE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4F887-A8A7-A8D2-D81C-B48BAD0F0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11A10-811C-4D42-ADF4-E28D48E05E4B}" type="datetimeFigureOut">
              <a:rPr lang="en-GB" smtClean="0"/>
              <a:t>10/03/2024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AA88-1AB6-CC3A-8FAD-76A6A92B2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AE0B9-6959-FFF5-6D82-57DB335D9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A2FD8-3D8B-4603-8585-283B0FC44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88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AC7D5-FD3F-5C1F-331C-FA6EEA1E5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78" r="69047" b="27199"/>
          <a:stretch/>
        </p:blipFill>
        <p:spPr>
          <a:xfrm>
            <a:off x="8418286" y="188686"/>
            <a:ext cx="3773714" cy="121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44B3F-F351-6364-90F2-85D239410F76}"/>
              </a:ext>
            </a:extLst>
          </p:cNvPr>
          <p:cNvSpPr txBox="1"/>
          <p:nvPr/>
        </p:nvSpPr>
        <p:spPr>
          <a:xfrm>
            <a:off x="449943" y="2670628"/>
            <a:ext cx="10798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                   </a:t>
            </a:r>
            <a:r>
              <a:rPr lang="pt-BR" sz="3200" b="1" dirty="0" err="1"/>
              <a:t>First</a:t>
            </a:r>
            <a:r>
              <a:rPr lang="pt-BR" sz="3200" b="1" dirty="0"/>
              <a:t> Project for Machine Learning Boot </a:t>
            </a:r>
            <a:r>
              <a:rPr lang="pt-BR" sz="3200" b="1" dirty="0" err="1"/>
              <a:t>Camp</a:t>
            </a:r>
            <a:endParaRPr lang="pt-BR" sz="3200" b="1" dirty="0"/>
          </a:p>
          <a:p>
            <a:pPr algn="ctr"/>
            <a:r>
              <a:rPr lang="pt-BR" sz="3200" b="1" dirty="0"/>
              <a:t>        </a:t>
            </a:r>
            <a:r>
              <a:rPr lang="pt-BR" sz="3200" b="1" dirty="0" err="1"/>
              <a:t>Topic</a:t>
            </a:r>
            <a:r>
              <a:rPr lang="pt-BR" sz="3200" b="1" dirty="0"/>
              <a:t>: EDA &amp; Data </a:t>
            </a:r>
            <a:r>
              <a:rPr lang="pt-BR" sz="3200" b="1" dirty="0" err="1"/>
              <a:t>Analysis</a:t>
            </a:r>
            <a:r>
              <a:rPr lang="pt-BR" sz="3200" b="1" dirty="0"/>
              <a:t>.</a:t>
            </a:r>
          </a:p>
          <a:p>
            <a:endParaRPr lang="pt-BR" sz="3200" b="1" dirty="0"/>
          </a:p>
          <a:p>
            <a:endParaRPr lang="pt-BR" sz="3200" b="1" dirty="0"/>
          </a:p>
          <a:p>
            <a:endParaRPr lang="pt-BR" sz="3200" b="1" dirty="0"/>
          </a:p>
          <a:p>
            <a:r>
              <a:rPr lang="pt-BR" sz="2400" dirty="0"/>
              <a:t>Renzo </a:t>
            </a:r>
            <a:r>
              <a:rPr lang="pt-BR" sz="2400" dirty="0" err="1"/>
              <a:t>Torrecuso</a:t>
            </a:r>
            <a:endParaRPr lang="pt-BR" sz="2400" dirty="0"/>
          </a:p>
          <a:p>
            <a:r>
              <a:rPr lang="pt-BR" sz="2400" dirty="0"/>
              <a:t>19. 02.2024</a:t>
            </a:r>
          </a:p>
          <a:p>
            <a:pPr algn="ctr"/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881973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0C664-5174-308B-AD47-B7A8CAB0E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0"/>
            <a:ext cx="11345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0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9D2F1-D799-C0D7-3060-7C860EF7C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0"/>
            <a:ext cx="1134533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AF59C-FFBE-6214-400A-D14E2B2F5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0"/>
            <a:ext cx="1134533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00314-26CC-2651-6979-9A74404ED78B}"/>
              </a:ext>
            </a:extLst>
          </p:cNvPr>
          <p:cNvSpPr txBox="1"/>
          <p:nvPr/>
        </p:nvSpPr>
        <p:spPr>
          <a:xfrm>
            <a:off x="9640447" y="74061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Magnolia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C605B-212E-AFAF-CD2D-2A9D9FC2F3DA}"/>
              </a:ext>
            </a:extLst>
          </p:cNvPr>
          <p:cNvSpPr txBox="1"/>
          <p:nvPr/>
        </p:nvSpPr>
        <p:spPr>
          <a:xfrm>
            <a:off x="9506667" y="128136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Queen Anne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AEC12-5CA7-78B0-330C-99A55E9DCDC0}"/>
              </a:ext>
            </a:extLst>
          </p:cNvPr>
          <p:cNvSpPr txBox="1"/>
          <p:nvPr/>
        </p:nvSpPr>
        <p:spPr>
          <a:xfrm>
            <a:off x="9501918" y="1822114"/>
            <a:ext cx="151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Webster Point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A2BC0C-4FF9-9A94-04A0-9C015A849630}"/>
              </a:ext>
            </a:extLst>
          </p:cNvPr>
          <p:cNvSpPr txBox="1"/>
          <p:nvPr/>
        </p:nvSpPr>
        <p:spPr>
          <a:xfrm>
            <a:off x="9501918" y="2351209"/>
            <a:ext cx="179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Homer M. Bridge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A4079-051C-890B-159C-FD6DD32302A0}"/>
              </a:ext>
            </a:extLst>
          </p:cNvPr>
          <p:cNvSpPr txBox="1"/>
          <p:nvPr/>
        </p:nvSpPr>
        <p:spPr>
          <a:xfrm>
            <a:off x="9587138" y="2880304"/>
            <a:ext cx="1198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Capitol Hill</a:t>
            </a:r>
          </a:p>
          <a:p>
            <a:r>
              <a:rPr lang="pt-BR" dirty="0"/>
              <a:t>       ...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355CB0-7727-C026-45C2-77240C8D1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298" y="4737973"/>
            <a:ext cx="3609368" cy="1804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F7E7E-5EE9-28B1-B934-030661953DAA}"/>
              </a:ext>
            </a:extLst>
          </p:cNvPr>
          <p:cNvSpPr txBox="1"/>
          <p:nvPr/>
        </p:nvSpPr>
        <p:spPr>
          <a:xfrm>
            <a:off x="8159298" y="4091642"/>
            <a:ext cx="38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Zack wants to find the historical  houses that will help him make money</a:t>
            </a:r>
          </a:p>
        </p:txBody>
      </p:sp>
    </p:spTree>
    <p:extLst>
      <p:ext uri="{BB962C8B-B14F-4D97-AF65-F5344CB8AC3E}">
        <p14:creationId xmlns:p14="http://schemas.microsoft.com/office/powerpoint/2010/main" val="245661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6E3565-7B2A-DD29-F51E-E42180790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 t="14074" r="2090" b="3704"/>
          <a:stretch/>
        </p:blipFill>
        <p:spPr>
          <a:xfrm>
            <a:off x="310978" y="673100"/>
            <a:ext cx="11220622" cy="5930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F9860-00EB-42C0-7BAD-DACD53C8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t="7963" b="7408"/>
          <a:stretch/>
        </p:blipFill>
        <p:spPr>
          <a:xfrm>
            <a:off x="3975100" y="1698957"/>
            <a:ext cx="7109739" cy="37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0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C9CABD-B579-6C2A-CF9B-B772E0805360}"/>
              </a:ext>
            </a:extLst>
          </p:cNvPr>
          <p:cNvSpPr txBox="1"/>
          <p:nvPr/>
        </p:nvSpPr>
        <p:spPr>
          <a:xfrm>
            <a:off x="4353629" y="196790"/>
            <a:ext cx="4056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How do I define and find a centroid?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21537-949E-DF2D-D34A-3B18CE59FC45}"/>
              </a:ext>
            </a:extLst>
          </p:cNvPr>
          <p:cNvSpPr txBox="1"/>
          <p:nvPr/>
        </p:nvSpPr>
        <p:spPr>
          <a:xfrm>
            <a:off x="5766651" y="751900"/>
            <a:ext cx="6425349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>
              <a:solidFill>
                <a:srgbClr val="EF553A"/>
              </a:solidFill>
            </a:endParaRPr>
          </a:p>
          <a:p>
            <a:r>
              <a:rPr lang="en-GB" b="1" dirty="0">
                <a:solidFill>
                  <a:srgbClr val="EF553A"/>
                </a:solidFill>
              </a:rPr>
              <a:t>5. Double </a:t>
            </a:r>
            <a:r>
              <a:rPr lang="en-GB" b="1" i="1" dirty="0">
                <a:solidFill>
                  <a:srgbClr val="EF553A"/>
                </a:solidFill>
              </a:rPr>
              <a:t>for</a:t>
            </a:r>
            <a:r>
              <a:rPr lang="en-GB" b="1" dirty="0">
                <a:solidFill>
                  <a:srgbClr val="EF553A"/>
                </a:solidFill>
              </a:rPr>
              <a:t> to calculate distance between all above &amp; below.</a:t>
            </a:r>
          </a:p>
          <a:p>
            <a:r>
              <a:rPr lang="en-GB" b="1" dirty="0"/>
              <a:t>for</a:t>
            </a:r>
            <a:r>
              <a:rPr lang="en-GB" dirty="0"/>
              <a:t> each </a:t>
            </a:r>
            <a:r>
              <a:rPr lang="en-GB" dirty="0" err="1"/>
              <a:t>house_below</a:t>
            </a:r>
            <a:r>
              <a:rPr lang="en-GB" dirty="0"/>
              <a:t> :</a:t>
            </a:r>
          </a:p>
          <a:p>
            <a:r>
              <a:rPr lang="en-GB" b="1" dirty="0"/>
              <a:t>        for </a:t>
            </a:r>
            <a:r>
              <a:rPr lang="en-GB" dirty="0"/>
              <a:t>each </a:t>
            </a:r>
            <a:r>
              <a:rPr lang="en-GB" dirty="0" err="1"/>
              <a:t>house_above</a:t>
            </a:r>
            <a:r>
              <a:rPr lang="en-GB" dirty="0"/>
              <a:t>:</a:t>
            </a:r>
          </a:p>
          <a:p>
            <a:r>
              <a:rPr lang="en-GB" dirty="0"/>
              <a:t>            Calculate distance between </a:t>
            </a:r>
            <a:r>
              <a:rPr lang="en-GB" dirty="0" err="1"/>
              <a:t>house_below</a:t>
            </a:r>
            <a:r>
              <a:rPr lang="en-GB" dirty="0"/>
              <a:t> and </a:t>
            </a:r>
            <a:r>
              <a:rPr lang="en-GB" dirty="0" err="1"/>
              <a:t>house_above</a:t>
            </a:r>
            <a:endParaRPr lang="en-GB" dirty="0"/>
          </a:p>
          <a:p>
            <a:r>
              <a:rPr lang="en-GB" dirty="0"/>
              <a:t>             distance = haversine(</a:t>
            </a:r>
            <a:r>
              <a:rPr lang="en-GB" dirty="0" err="1"/>
              <a:t>house_below</a:t>
            </a:r>
            <a:r>
              <a:rPr lang="en-GB" dirty="0"/>
              <a:t>['</a:t>
            </a:r>
            <a:r>
              <a:rPr lang="en-GB" dirty="0" err="1"/>
              <a:t>lat</a:t>
            </a:r>
            <a:r>
              <a:rPr lang="en-GB" dirty="0"/>
              <a:t>’], </a:t>
            </a:r>
          </a:p>
          <a:p>
            <a:r>
              <a:rPr lang="en-GB" dirty="0"/>
              <a:t>                                                  </a:t>
            </a:r>
            <a:r>
              <a:rPr lang="en-GB" dirty="0" err="1"/>
              <a:t>house_below</a:t>
            </a:r>
            <a:r>
              <a:rPr lang="en-GB" dirty="0"/>
              <a:t>['long’],</a:t>
            </a:r>
          </a:p>
          <a:p>
            <a:r>
              <a:rPr lang="en-GB" dirty="0"/>
              <a:t>                                                  </a:t>
            </a:r>
            <a:r>
              <a:rPr lang="en-GB" dirty="0" err="1"/>
              <a:t>house_above</a:t>
            </a:r>
            <a:r>
              <a:rPr lang="en-GB" dirty="0"/>
              <a:t>['</a:t>
            </a:r>
            <a:r>
              <a:rPr lang="en-GB" dirty="0" err="1"/>
              <a:t>lat</a:t>
            </a:r>
            <a:r>
              <a:rPr lang="en-GB" dirty="0"/>
              <a:t>’],</a:t>
            </a:r>
          </a:p>
          <a:p>
            <a:r>
              <a:rPr lang="en-GB" dirty="0"/>
              <a:t>                                                  </a:t>
            </a:r>
            <a:r>
              <a:rPr lang="en-GB" dirty="0" err="1"/>
              <a:t>house_above</a:t>
            </a:r>
            <a:r>
              <a:rPr lang="en-GB" dirty="0"/>
              <a:t>['long'])</a:t>
            </a:r>
          </a:p>
          <a:p>
            <a:r>
              <a:rPr lang="en-GB" dirty="0"/>
              <a:t>        </a:t>
            </a:r>
          </a:p>
          <a:p>
            <a:r>
              <a:rPr lang="en-GB" dirty="0"/>
              <a:t>            Create dictionary with </a:t>
            </a:r>
            <a:r>
              <a:rPr lang="en-GB" dirty="0" err="1"/>
              <a:t>house_below</a:t>
            </a:r>
            <a:r>
              <a:rPr lang="en-GB" dirty="0"/>
              <a:t> ID, </a:t>
            </a:r>
            <a:r>
              <a:rPr lang="en-GB" dirty="0" err="1"/>
              <a:t>house_above</a:t>
            </a:r>
            <a:r>
              <a:rPr lang="en-GB" dirty="0"/>
              <a:t> ID,</a:t>
            </a:r>
          </a:p>
          <a:p>
            <a:r>
              <a:rPr lang="en-GB" dirty="0"/>
              <a:t>            &amp; distance</a:t>
            </a:r>
          </a:p>
          <a:p>
            <a:r>
              <a:rPr lang="en-GB" dirty="0"/>
              <a:t>        { '</a:t>
            </a:r>
            <a:r>
              <a:rPr lang="en-GB" dirty="0" err="1"/>
              <a:t>house_below_id</a:t>
            </a:r>
            <a:r>
              <a:rPr lang="en-GB" dirty="0"/>
              <a:t>': </a:t>
            </a:r>
            <a:r>
              <a:rPr lang="en-GB" dirty="0" err="1"/>
              <a:t>house_below</a:t>
            </a:r>
            <a:r>
              <a:rPr lang="en-GB" dirty="0"/>
              <a:t>['</a:t>
            </a:r>
            <a:r>
              <a:rPr lang="en-GB" dirty="0" err="1"/>
              <a:t>sales_id</a:t>
            </a:r>
            <a:r>
              <a:rPr lang="en-GB" dirty="0"/>
              <a:t>'],</a:t>
            </a:r>
          </a:p>
          <a:p>
            <a:r>
              <a:rPr lang="en-GB" dirty="0"/>
              <a:t>            '</a:t>
            </a:r>
            <a:r>
              <a:rPr lang="en-GB" dirty="0" err="1"/>
              <a:t>house_above_id</a:t>
            </a:r>
            <a:r>
              <a:rPr lang="en-GB" dirty="0"/>
              <a:t>': </a:t>
            </a:r>
            <a:r>
              <a:rPr lang="en-GB" dirty="0" err="1"/>
              <a:t>house_above</a:t>
            </a:r>
            <a:r>
              <a:rPr lang="en-GB" dirty="0"/>
              <a:t>['</a:t>
            </a:r>
            <a:r>
              <a:rPr lang="en-GB" dirty="0" err="1"/>
              <a:t>sales_id</a:t>
            </a:r>
            <a:r>
              <a:rPr lang="en-GB" dirty="0"/>
              <a:t>'],</a:t>
            </a:r>
          </a:p>
          <a:p>
            <a:r>
              <a:rPr lang="en-GB" dirty="0"/>
              <a:t>            '</a:t>
            </a:r>
            <a:r>
              <a:rPr lang="en-GB" dirty="0" err="1"/>
              <a:t>distance_km</a:t>
            </a:r>
            <a:r>
              <a:rPr lang="en-GB" dirty="0"/>
              <a:t>': distance}</a:t>
            </a:r>
          </a:p>
          <a:p>
            <a:endParaRPr lang="en-GB" dirty="0"/>
          </a:p>
          <a:p>
            <a:r>
              <a:rPr lang="en-GB" b="1" dirty="0">
                <a:solidFill>
                  <a:srgbClr val="C00000"/>
                </a:solidFill>
              </a:rPr>
              <a:t>6. Convert the distances list to a </a:t>
            </a:r>
            <a:r>
              <a:rPr lang="en-GB" b="1" dirty="0" err="1">
                <a:solidFill>
                  <a:srgbClr val="C00000"/>
                </a:solidFill>
              </a:rPr>
              <a:t>DataFrame</a:t>
            </a:r>
            <a:endParaRPr lang="en-GB" b="1" dirty="0">
              <a:solidFill>
                <a:srgbClr val="C00000"/>
              </a:solidFill>
            </a:endParaRPr>
          </a:p>
          <a:p>
            <a:r>
              <a:rPr lang="en-GB" dirty="0"/>
              <a:t>           </a:t>
            </a:r>
            <a:r>
              <a:rPr lang="en-GB" dirty="0" err="1"/>
              <a:t>distances_df</a:t>
            </a:r>
            <a:r>
              <a:rPr lang="en-GB" dirty="0"/>
              <a:t> = Convert distances to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AE025-13A1-B5C5-642D-F9185F1F9134}"/>
              </a:ext>
            </a:extLst>
          </p:cNvPr>
          <p:cNvSpPr txBox="1"/>
          <p:nvPr/>
        </p:nvSpPr>
        <p:spPr>
          <a:xfrm>
            <a:off x="400590" y="1560374"/>
            <a:ext cx="5086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1 Define variables for filtering criteria</a:t>
            </a:r>
          </a:p>
          <a:p>
            <a:r>
              <a:rPr lang="en-GB" dirty="0"/>
              <a:t>grade= [9, 10, 11] , </a:t>
            </a:r>
            <a:r>
              <a:rPr lang="en-GB" dirty="0" err="1"/>
              <a:t>year_built</a:t>
            </a:r>
            <a:r>
              <a:rPr lang="en-GB" dirty="0"/>
              <a:t> = 1950, condition =&gt; 3</a:t>
            </a:r>
          </a:p>
          <a:p>
            <a:r>
              <a:rPr lang="en-GB" dirty="0" err="1"/>
              <a:t>price_threshold</a:t>
            </a:r>
            <a:r>
              <a:rPr lang="en-GB" dirty="0"/>
              <a:t> = 2.75M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7E4B2-35A0-E74A-680C-2ED90038584C}"/>
              </a:ext>
            </a:extLst>
          </p:cNvPr>
          <p:cNvSpPr txBox="1"/>
          <p:nvPr/>
        </p:nvSpPr>
        <p:spPr>
          <a:xfrm>
            <a:off x="399756" y="2828835"/>
            <a:ext cx="5039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2 Initialize empty lists for two categories of houses</a:t>
            </a:r>
          </a:p>
          <a:p>
            <a:r>
              <a:rPr lang="en-GB" dirty="0" err="1"/>
              <a:t>houses_above_price</a:t>
            </a:r>
            <a:r>
              <a:rPr lang="en-GB" dirty="0"/>
              <a:t> = []     </a:t>
            </a:r>
            <a:r>
              <a:rPr lang="en-GB" dirty="0" err="1"/>
              <a:t>houses_below_price</a:t>
            </a:r>
            <a:r>
              <a:rPr lang="en-GB" dirty="0"/>
              <a:t> = []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73558-A9F9-64E5-2F9E-C082BD27D577}"/>
              </a:ext>
            </a:extLst>
          </p:cNvPr>
          <p:cNvSpPr txBox="1"/>
          <p:nvPr/>
        </p:nvSpPr>
        <p:spPr>
          <a:xfrm>
            <a:off x="1157529" y="771695"/>
            <a:ext cx="1085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A centroid here is defined as a house 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ABOVE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2.75M surrounded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 by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a group of houses 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 BELOW </a:t>
            </a:r>
            <a:r>
              <a:rPr lang="en-GB" i="0" dirty="0">
                <a:solidFill>
                  <a:srgbClr val="0D0D0D"/>
                </a:solidFill>
                <a:effectLst/>
                <a:latin typeface="Söhne"/>
              </a:rPr>
              <a:t>2.75M  which are </a:t>
            </a:r>
          </a:p>
          <a:p>
            <a:pPr algn="ctr"/>
            <a:r>
              <a:rPr lang="en-GB" dirty="0">
                <a:solidFill>
                  <a:srgbClr val="0D0D0D"/>
                </a:solidFill>
                <a:latin typeface="Söhne"/>
              </a:rPr>
              <a:t>   </a:t>
            </a:r>
            <a:r>
              <a:rPr lang="en-GB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 closer to this 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ABOVE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2.75M than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to any other house 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ABOVE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2.75M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CAAD5-B308-FC85-01A6-7037BAD40AB7}"/>
              </a:ext>
            </a:extLst>
          </p:cNvPr>
          <p:cNvSpPr txBox="1"/>
          <p:nvPr/>
        </p:nvSpPr>
        <p:spPr>
          <a:xfrm>
            <a:off x="399756" y="3706555"/>
            <a:ext cx="42320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3 Iterate through each house in filtered </a:t>
            </a:r>
            <a:r>
              <a:rPr lang="en-GB" b="1" dirty="0" err="1">
                <a:solidFill>
                  <a:srgbClr val="00B050"/>
                </a:solidFill>
              </a:rPr>
              <a:t>df</a:t>
            </a:r>
            <a:r>
              <a:rPr lang="en-GB" b="1" dirty="0">
                <a:solidFill>
                  <a:srgbClr val="00B050"/>
                </a:solidFill>
              </a:rPr>
              <a:t>: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b="1" dirty="0"/>
              <a:t>if </a:t>
            </a:r>
            <a:r>
              <a:rPr lang="en-GB" dirty="0"/>
              <a:t>house['price'] &gt; </a:t>
            </a:r>
            <a:r>
              <a:rPr lang="en-GB" dirty="0" err="1"/>
              <a:t>price_threshold</a:t>
            </a:r>
            <a:r>
              <a:rPr lang="en-GB" dirty="0"/>
              <a:t>:</a:t>
            </a:r>
          </a:p>
          <a:p>
            <a:r>
              <a:rPr lang="en-GB" dirty="0"/>
              <a:t>            Add house to </a:t>
            </a:r>
            <a:r>
              <a:rPr lang="en-GB" dirty="0" err="1"/>
              <a:t>houses_above_price</a:t>
            </a:r>
            <a:endParaRPr lang="en-GB" dirty="0"/>
          </a:p>
          <a:p>
            <a:r>
              <a:rPr lang="en-GB" dirty="0"/>
              <a:t>        </a:t>
            </a:r>
            <a:r>
              <a:rPr lang="en-GB" b="1" dirty="0"/>
              <a:t>else</a:t>
            </a:r>
            <a:r>
              <a:rPr lang="en-GB" dirty="0"/>
              <a:t>:</a:t>
            </a:r>
          </a:p>
          <a:p>
            <a:r>
              <a:rPr lang="en-GB" dirty="0"/>
              <a:t>            Add house to </a:t>
            </a:r>
            <a:r>
              <a:rPr lang="en-GB" dirty="0" err="1"/>
              <a:t>houses_below_price</a:t>
            </a:r>
            <a:endParaRPr lang="en-GB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0FE45-882D-D3E8-F829-39138DDB46A9}"/>
              </a:ext>
            </a:extLst>
          </p:cNvPr>
          <p:cNvSpPr txBox="1"/>
          <p:nvPr/>
        </p:nvSpPr>
        <p:spPr>
          <a:xfrm>
            <a:off x="491177" y="5394418"/>
            <a:ext cx="81343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b="1" dirty="0"/>
          </a:p>
          <a:p>
            <a:r>
              <a:rPr lang="en-GB" b="1" dirty="0">
                <a:solidFill>
                  <a:srgbClr val="00B050"/>
                </a:solidFill>
              </a:rPr>
              <a:t>4 Define a function to calculate distance </a:t>
            </a:r>
          </a:p>
          <a:p>
            <a:r>
              <a:rPr lang="en-GB" b="1" dirty="0">
                <a:solidFill>
                  <a:srgbClr val="00B050"/>
                </a:solidFill>
              </a:rPr>
              <a:t>   between two points:</a:t>
            </a:r>
          </a:p>
          <a:p>
            <a:r>
              <a:rPr lang="en-GB" dirty="0">
                <a:solidFill>
                  <a:srgbClr val="00B050"/>
                </a:solidFill>
              </a:rPr>
              <a:t>  </a:t>
            </a:r>
            <a:r>
              <a:rPr lang="en-GB" dirty="0"/>
              <a:t>Function haversine(</a:t>
            </a:r>
            <a:r>
              <a:rPr lang="en-GB" dirty="0" err="1"/>
              <a:t>lat</a:t>
            </a:r>
            <a:r>
              <a:rPr lang="en-GB" dirty="0"/>
              <a:t> &amp; long) returns distance in km.</a:t>
            </a:r>
          </a:p>
          <a:p>
            <a:r>
              <a:rPr lang="en-GB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32156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A8F4C4-F566-E32E-FA45-0B63406D6B89}"/>
              </a:ext>
            </a:extLst>
          </p:cNvPr>
          <p:cNvSpPr/>
          <p:nvPr/>
        </p:nvSpPr>
        <p:spPr>
          <a:xfrm>
            <a:off x="9512300" y="952500"/>
            <a:ext cx="5842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2E7E46-851C-22DF-C2EB-84E7EA4AD341}"/>
              </a:ext>
            </a:extLst>
          </p:cNvPr>
          <p:cNvGrpSpPr/>
          <p:nvPr/>
        </p:nvGrpSpPr>
        <p:grpSpPr>
          <a:xfrm>
            <a:off x="2091266" y="495300"/>
            <a:ext cx="8005234" cy="5689600"/>
            <a:chOff x="2091266" y="495300"/>
            <a:chExt cx="8005234" cy="56896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965DA9-2F65-D016-5BEF-1562AFC06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9" t="7222" r="14739" b="9815"/>
            <a:stretch/>
          </p:blipFill>
          <p:spPr>
            <a:xfrm>
              <a:off x="2159000" y="495300"/>
              <a:ext cx="7937500" cy="56896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1B9214-67F6-A510-4F96-BDA203528FB8}"/>
                </a:ext>
              </a:extLst>
            </p:cNvPr>
            <p:cNvSpPr/>
            <p:nvPr/>
          </p:nvSpPr>
          <p:spPr>
            <a:xfrm>
              <a:off x="2091266" y="952500"/>
              <a:ext cx="403578" cy="523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5206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AB91D5-CE35-2EEE-DE87-867E0E8ED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t="11193" r="13880" b="7222"/>
          <a:stretch/>
        </p:blipFill>
        <p:spPr>
          <a:xfrm>
            <a:off x="2392540" y="560211"/>
            <a:ext cx="7811911" cy="55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37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17058-34EB-9BCC-C73E-5D2B5B225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2" t="12016" r="7811" b="5679"/>
          <a:stretch/>
        </p:blipFill>
        <p:spPr>
          <a:xfrm>
            <a:off x="169333" y="166510"/>
            <a:ext cx="7349067" cy="5644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31120-2FDD-75A0-6689-9AC09097D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2" t="15267" r="17959" b="8642"/>
          <a:stretch/>
        </p:blipFill>
        <p:spPr>
          <a:xfrm>
            <a:off x="1975556" y="739419"/>
            <a:ext cx="8276379" cy="54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6A11D5-E675-4928-ECBF-A72655BDD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6" t="11297" r="14291" b="6667"/>
          <a:stretch/>
        </p:blipFill>
        <p:spPr>
          <a:xfrm>
            <a:off x="2273300" y="774700"/>
            <a:ext cx="7874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25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7D0C8-CA53-3C9B-9E72-84DE7537B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4" t="11295" r="12724" b="7778"/>
          <a:stretch/>
        </p:blipFill>
        <p:spPr>
          <a:xfrm>
            <a:off x="2295843" y="736600"/>
            <a:ext cx="80010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64A2E-2E4C-B27A-8A3E-9947C9C46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0" t="5185" r="9478" b="12778"/>
          <a:stretch/>
        </p:blipFill>
        <p:spPr>
          <a:xfrm>
            <a:off x="2190433" y="735013"/>
            <a:ext cx="79375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8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B88A05-640E-A034-35FF-811295110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57" b="13857"/>
          <a:stretch/>
        </p:blipFill>
        <p:spPr>
          <a:xfrm>
            <a:off x="0" y="1781072"/>
            <a:ext cx="12192000" cy="4957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7678C-AAB2-702A-94A0-7FFA3A443DD7}"/>
              </a:ext>
            </a:extLst>
          </p:cNvPr>
          <p:cNvSpPr txBox="1"/>
          <p:nvPr/>
        </p:nvSpPr>
        <p:spPr>
          <a:xfrm>
            <a:off x="1197319" y="493485"/>
            <a:ext cx="9797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Scenario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I am an employee of a company which offers Data Analysis  for clients dealing with  complex problems.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CA95E-B150-177B-D693-BA92773A7B5F}"/>
              </a:ext>
            </a:extLst>
          </p:cNvPr>
          <p:cNvSpPr txBox="1"/>
          <p:nvPr/>
        </p:nvSpPr>
        <p:spPr>
          <a:xfrm>
            <a:off x="9079801" y="1965185"/>
            <a:ext cx="31121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Client: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Zachary Brooks.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 is a Seller.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 Invests in historical houses</a:t>
            </a:r>
          </a:p>
          <a:p>
            <a:r>
              <a:rPr lang="en-US" dirty="0">
                <a:solidFill>
                  <a:schemeClr val="bg1"/>
                </a:solidFill>
              </a:rPr>
              <a:t>  in best neighborhoods.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  High profits, </a:t>
            </a:r>
          </a:p>
          <a:p>
            <a:r>
              <a:rPr lang="en-US" dirty="0">
                <a:solidFill>
                  <a:schemeClr val="bg1"/>
                </a:solidFill>
              </a:rPr>
              <a:t>   best timing withing one year, </a:t>
            </a:r>
          </a:p>
          <a:p>
            <a:r>
              <a:rPr lang="en-US" dirty="0">
                <a:solidFill>
                  <a:schemeClr val="bg1"/>
                </a:solidFill>
              </a:rPr>
              <a:t>   may or may not renovate.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A12E9-3714-C987-1F67-345D3E10D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10370" r="15672" b="6667"/>
          <a:stretch/>
        </p:blipFill>
        <p:spPr>
          <a:xfrm>
            <a:off x="2326924" y="678744"/>
            <a:ext cx="7744178" cy="568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0436F1-C9F3-852D-47A3-1470D5AB73A8}"/>
              </a:ext>
            </a:extLst>
          </p:cNvPr>
          <p:cNvSpPr txBox="1"/>
          <p:nvPr/>
        </p:nvSpPr>
        <p:spPr>
          <a:xfrm>
            <a:off x="9017000" y="3059668"/>
            <a:ext cx="231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Objective  </a:t>
            </a:r>
            <a:r>
              <a:rPr lang="en-US" b="1" dirty="0"/>
              <a:t>comparison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616CFA-28C4-ACBB-4C19-F9C47BBC9EDA}"/>
              </a:ext>
            </a:extLst>
          </p:cNvPr>
          <p:cNvGrpSpPr/>
          <p:nvPr/>
        </p:nvGrpSpPr>
        <p:grpSpPr>
          <a:xfrm>
            <a:off x="8432802" y="3721100"/>
            <a:ext cx="1625600" cy="2470856"/>
            <a:chOff x="8432802" y="3721100"/>
            <a:chExt cx="1625600" cy="24708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A8C72E-7440-DDFB-32C0-EBE7364292CE}"/>
                </a:ext>
              </a:extLst>
            </p:cNvPr>
            <p:cNvSpPr/>
            <p:nvPr/>
          </p:nvSpPr>
          <p:spPr>
            <a:xfrm>
              <a:off x="8432802" y="3721100"/>
              <a:ext cx="1625600" cy="247085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E765F1-EFAB-B560-381F-0133AA71F2DC}"/>
                </a:ext>
              </a:extLst>
            </p:cNvPr>
            <p:cNvSpPr txBox="1"/>
            <p:nvPr/>
          </p:nvSpPr>
          <p:spPr>
            <a:xfrm>
              <a:off x="8640820" y="3848100"/>
              <a:ext cx="1373581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</a:rPr>
                <a:t>Bedrooms</a:t>
              </a:r>
              <a:r>
                <a:rPr lang="pt-BR" dirty="0">
                  <a:solidFill>
                    <a:schemeClr val="bg1"/>
                  </a:solidFill>
                </a:rPr>
                <a:t>: 5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Sqft</a:t>
              </a:r>
              <a:r>
                <a:rPr lang="pt-BR" dirty="0">
                  <a:solidFill>
                    <a:schemeClr val="bg1"/>
                  </a:solidFill>
                </a:rPr>
                <a:t> Living: 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 4590 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Price</a:t>
              </a:r>
              <a:r>
                <a:rPr lang="pt-BR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2.8 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5F0D0D-41F5-92AC-9EB4-982E7DDF70A0}"/>
              </a:ext>
            </a:extLst>
          </p:cNvPr>
          <p:cNvGrpSpPr/>
          <p:nvPr/>
        </p:nvGrpSpPr>
        <p:grpSpPr>
          <a:xfrm>
            <a:off x="10388602" y="3690056"/>
            <a:ext cx="1625600" cy="2470856"/>
            <a:chOff x="10388602" y="3690056"/>
            <a:chExt cx="1625600" cy="24708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E589E5-7BF7-ECC8-8080-F42EA8E94DAF}"/>
                </a:ext>
              </a:extLst>
            </p:cNvPr>
            <p:cNvSpPr/>
            <p:nvPr/>
          </p:nvSpPr>
          <p:spPr>
            <a:xfrm>
              <a:off x="10388602" y="3690056"/>
              <a:ext cx="1625600" cy="2470856"/>
            </a:xfrm>
            <a:prstGeom prst="rect">
              <a:avLst/>
            </a:prstGeom>
            <a:solidFill>
              <a:srgbClr val="AC63F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4E18D-D386-0A9A-A68D-6AE574A100BC}"/>
                </a:ext>
              </a:extLst>
            </p:cNvPr>
            <p:cNvSpPr txBox="1"/>
            <p:nvPr/>
          </p:nvSpPr>
          <p:spPr>
            <a:xfrm>
              <a:off x="10596620" y="3817056"/>
              <a:ext cx="1373581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</a:rPr>
                <a:t>Bedrooms</a:t>
              </a:r>
              <a:r>
                <a:rPr lang="pt-BR" dirty="0">
                  <a:solidFill>
                    <a:schemeClr val="bg1"/>
                  </a:solidFill>
                </a:rPr>
                <a:t>: 4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Sqft</a:t>
              </a:r>
              <a:r>
                <a:rPr lang="pt-BR" dirty="0">
                  <a:solidFill>
                    <a:schemeClr val="bg1"/>
                  </a:solidFill>
                </a:rPr>
                <a:t> Living: 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 4270 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Price</a:t>
              </a:r>
              <a:r>
                <a:rPr lang="pt-BR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1.36 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27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80110-2C95-F78C-D339-46943C1A3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50D460-635C-3A64-C2CA-25F0C6EF0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6" t="11297" r="14291" b="6667"/>
          <a:stretch/>
        </p:blipFill>
        <p:spPr>
          <a:xfrm>
            <a:off x="2281237" y="787400"/>
            <a:ext cx="7874000" cy="5626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A08D5B-08A8-51FF-7BF7-C0A7222F4B7C}"/>
              </a:ext>
            </a:extLst>
          </p:cNvPr>
          <p:cNvSpPr txBox="1"/>
          <p:nvPr/>
        </p:nvSpPr>
        <p:spPr>
          <a:xfrm>
            <a:off x="9017000" y="3059668"/>
            <a:ext cx="231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Objective  </a:t>
            </a:r>
            <a:r>
              <a:rPr lang="en-US" b="1" dirty="0"/>
              <a:t>comparison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ABA262-911C-7A8A-DC3E-0A7206A6A03E}"/>
              </a:ext>
            </a:extLst>
          </p:cNvPr>
          <p:cNvGrpSpPr/>
          <p:nvPr/>
        </p:nvGrpSpPr>
        <p:grpSpPr>
          <a:xfrm>
            <a:off x="8432802" y="3721100"/>
            <a:ext cx="1625600" cy="2470856"/>
            <a:chOff x="8432802" y="3721100"/>
            <a:chExt cx="1625600" cy="24708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6F55A6-87DD-C04E-385D-D1C19699CE29}"/>
                </a:ext>
              </a:extLst>
            </p:cNvPr>
            <p:cNvSpPr/>
            <p:nvPr/>
          </p:nvSpPr>
          <p:spPr>
            <a:xfrm>
              <a:off x="8432802" y="3721100"/>
              <a:ext cx="1625600" cy="247085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994B9A-C96A-4BDD-FE96-C98817538847}"/>
                </a:ext>
              </a:extLst>
            </p:cNvPr>
            <p:cNvSpPr txBox="1"/>
            <p:nvPr/>
          </p:nvSpPr>
          <p:spPr>
            <a:xfrm>
              <a:off x="8640820" y="3848100"/>
              <a:ext cx="1373581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</a:rPr>
                <a:t>Bedrooms</a:t>
              </a:r>
              <a:r>
                <a:rPr lang="pt-BR" dirty="0">
                  <a:solidFill>
                    <a:schemeClr val="bg1"/>
                  </a:solidFill>
                </a:rPr>
                <a:t>: 5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Sqft</a:t>
              </a:r>
              <a:r>
                <a:rPr lang="pt-BR" dirty="0">
                  <a:solidFill>
                    <a:schemeClr val="bg1"/>
                  </a:solidFill>
                </a:rPr>
                <a:t> Living: 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 4590 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Price</a:t>
              </a:r>
              <a:r>
                <a:rPr lang="pt-BR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2.8 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4415F0-C7BB-E627-1D77-3CE0F448863B}"/>
              </a:ext>
            </a:extLst>
          </p:cNvPr>
          <p:cNvGrpSpPr/>
          <p:nvPr/>
        </p:nvGrpSpPr>
        <p:grpSpPr>
          <a:xfrm>
            <a:off x="10388602" y="3690056"/>
            <a:ext cx="1625600" cy="2470856"/>
            <a:chOff x="10388602" y="3690056"/>
            <a:chExt cx="1625600" cy="24708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D84975-37AA-F52B-74A5-77B4D356936D}"/>
                </a:ext>
              </a:extLst>
            </p:cNvPr>
            <p:cNvSpPr/>
            <p:nvPr/>
          </p:nvSpPr>
          <p:spPr>
            <a:xfrm>
              <a:off x="10388602" y="3690056"/>
              <a:ext cx="1625600" cy="2470856"/>
            </a:xfrm>
            <a:prstGeom prst="rect">
              <a:avLst/>
            </a:prstGeom>
            <a:solidFill>
              <a:srgbClr val="AC63F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766DA-DC57-B055-0CFF-3D0B6DD51FCF}"/>
                </a:ext>
              </a:extLst>
            </p:cNvPr>
            <p:cNvSpPr txBox="1"/>
            <p:nvPr/>
          </p:nvSpPr>
          <p:spPr>
            <a:xfrm>
              <a:off x="10596620" y="3817056"/>
              <a:ext cx="1373581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</a:rPr>
                <a:t>Bedrooms</a:t>
              </a:r>
              <a:r>
                <a:rPr lang="pt-BR" dirty="0">
                  <a:solidFill>
                    <a:schemeClr val="bg1"/>
                  </a:solidFill>
                </a:rPr>
                <a:t>: 4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Sqft</a:t>
              </a:r>
              <a:r>
                <a:rPr lang="pt-BR" dirty="0">
                  <a:solidFill>
                    <a:schemeClr val="bg1"/>
                  </a:solidFill>
                </a:rPr>
                <a:t> Living: 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 4270 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Price</a:t>
              </a:r>
              <a:r>
                <a:rPr lang="pt-BR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1.36 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10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963D5C-0B62-7C38-4C77-8C1B3EB5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3" t="10370" r="5448" b="7037"/>
          <a:stretch/>
        </p:blipFill>
        <p:spPr>
          <a:xfrm>
            <a:off x="2349500" y="723900"/>
            <a:ext cx="7912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9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44CB7E-2522-7ED9-0C8B-482F7B1CA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7778" r="5896" b="9445"/>
          <a:stretch/>
        </p:blipFill>
        <p:spPr>
          <a:xfrm>
            <a:off x="2349500" y="685800"/>
            <a:ext cx="78994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84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C3104-2405-A269-4DA0-7553A179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1" t="9876" r="7512" b="7983"/>
          <a:stretch/>
        </p:blipFill>
        <p:spPr>
          <a:xfrm>
            <a:off x="2434729" y="699627"/>
            <a:ext cx="7789334" cy="56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6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8E37-6CBC-47D4-F78B-4A3B3893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4A481-27BA-1E10-B59D-B8BCB09DE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7778" r="5896" b="9445"/>
          <a:stretch/>
        </p:blipFill>
        <p:spPr>
          <a:xfrm>
            <a:off x="2349500" y="685800"/>
            <a:ext cx="78994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5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DA3EF-9B8F-FABA-80CA-E218D9E70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10041" r="14676" b="7490"/>
          <a:stretch/>
        </p:blipFill>
        <p:spPr>
          <a:xfrm>
            <a:off x="2246489" y="688622"/>
            <a:ext cx="7857067" cy="56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10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55082D-1700-44A3-64FF-F44D7C30F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5" t="12274" r="11109" b="5186"/>
          <a:stretch/>
        </p:blipFill>
        <p:spPr>
          <a:xfrm>
            <a:off x="2220686" y="707573"/>
            <a:ext cx="7953829" cy="56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1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5DCDE-16FC-EE32-3F36-D045E83B9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4" t="11429" r="10597" b="6667"/>
          <a:stretch/>
        </p:blipFill>
        <p:spPr>
          <a:xfrm>
            <a:off x="2283733" y="669924"/>
            <a:ext cx="7866743" cy="56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67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2F00EC-156F-2C5F-7952-60389AF7E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4" t="13519" r="7910" b="3889"/>
          <a:stretch/>
        </p:blipFill>
        <p:spPr>
          <a:xfrm>
            <a:off x="2305050" y="718820"/>
            <a:ext cx="7759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2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EAA2E6-75F8-6341-1DFD-4EBDC707AC5C}"/>
              </a:ext>
            </a:extLst>
          </p:cNvPr>
          <p:cNvSpPr txBox="1"/>
          <p:nvPr/>
        </p:nvSpPr>
        <p:spPr>
          <a:xfrm>
            <a:off x="304799" y="280024"/>
            <a:ext cx="944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3</a:t>
            </a:r>
            <a:r>
              <a:rPr lang="en-US" baseline="30000" dirty="0"/>
              <a:t>rd</a:t>
            </a:r>
            <a:r>
              <a:rPr lang="en-US" dirty="0"/>
              <a:t> of December 2020, someone paid US$ 450000 for a house right beside Snoop Dog´s one.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0A80C-3254-6F65-D897-94C66E4C3D89}"/>
              </a:ext>
            </a:extLst>
          </p:cNvPr>
          <p:cNvSpPr txBox="1"/>
          <p:nvPr/>
        </p:nvSpPr>
        <p:spPr>
          <a:xfrm>
            <a:off x="3982277" y="757102"/>
            <a:ext cx="723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 neither of the houses were made of anything else than zeros and ones....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DAD88-A7DA-44FC-829D-AC3E77488A27}"/>
              </a:ext>
            </a:extLst>
          </p:cNvPr>
          <p:cNvSpPr txBox="1"/>
          <p:nvPr/>
        </p:nvSpPr>
        <p:spPr>
          <a:xfrm>
            <a:off x="9274864" y="1234180"/>
            <a:ext cx="28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 and status, a lot of status.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74E1A-1501-28A2-126A-EF57E6E34710}"/>
              </a:ext>
            </a:extLst>
          </p:cNvPr>
          <p:cNvGrpSpPr/>
          <p:nvPr/>
        </p:nvGrpSpPr>
        <p:grpSpPr>
          <a:xfrm>
            <a:off x="0" y="1722285"/>
            <a:ext cx="12714514" cy="5017309"/>
            <a:chOff x="0" y="1722285"/>
            <a:chExt cx="12714514" cy="50173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4E2939-9B6D-6CC6-821D-FE23BA080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57" t="23294" r="37065" b="18031"/>
            <a:stretch/>
          </p:blipFill>
          <p:spPr>
            <a:xfrm>
              <a:off x="3304417" y="1723645"/>
              <a:ext cx="9410097" cy="50159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0F612E-EDA4-B120-5859-F4062A885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57" t="22557" r="85544" b="4731"/>
            <a:stretch/>
          </p:blipFill>
          <p:spPr>
            <a:xfrm>
              <a:off x="0" y="1722285"/>
              <a:ext cx="3304417" cy="501594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54422DC-37E9-298B-E05E-6C67B1D1F197}"/>
              </a:ext>
            </a:extLst>
          </p:cNvPr>
          <p:cNvSpPr txBox="1"/>
          <p:nvPr/>
        </p:nvSpPr>
        <p:spPr>
          <a:xfrm>
            <a:off x="228599" y="2053661"/>
            <a:ext cx="53669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Status  is  a  useful tool  to aggregate value to a product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 HIPOTHESYS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1. A ‘good’ neighbourhood has its house prices</a:t>
            </a:r>
          </a:p>
          <a:p>
            <a:r>
              <a:rPr lang="en-GB" dirty="0">
                <a:solidFill>
                  <a:schemeClr val="bg1"/>
                </a:solidFill>
              </a:rPr>
              <a:t>     impacted by high status outlier in price houses.</a:t>
            </a:r>
          </a:p>
          <a:p>
            <a:r>
              <a:rPr lang="en-GB" dirty="0">
                <a:solidFill>
                  <a:schemeClr val="bg1"/>
                </a:solidFill>
              </a:rPr>
              <a:t>     Not necessarily better than less expensive</a:t>
            </a:r>
          </a:p>
          <a:p>
            <a:r>
              <a:rPr lang="en-GB" dirty="0">
                <a:solidFill>
                  <a:schemeClr val="bg1"/>
                </a:solidFill>
              </a:rPr>
              <a:t>     ones in the neighbourhood.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 2. The higher profits may be in the surroundings</a:t>
            </a:r>
          </a:p>
          <a:p>
            <a:r>
              <a:rPr lang="en-GB" dirty="0">
                <a:solidFill>
                  <a:schemeClr val="bg1"/>
                </a:solidFill>
              </a:rPr>
              <a:t>     of the outliers, with houses on even better </a:t>
            </a:r>
          </a:p>
          <a:p>
            <a:r>
              <a:rPr lang="en-GB" dirty="0">
                <a:solidFill>
                  <a:schemeClr val="bg1"/>
                </a:solidFill>
              </a:rPr>
              <a:t>     conditions by half the price.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3. If Mr Brooks thinks the best timing is one year,</a:t>
            </a:r>
          </a:p>
          <a:p>
            <a:r>
              <a:rPr lang="en-GB" dirty="0">
                <a:solidFill>
                  <a:schemeClr val="bg1"/>
                </a:solidFill>
              </a:rPr>
              <a:t>     maybe instead of renovating, it is better to find a</a:t>
            </a:r>
          </a:p>
          <a:p>
            <a:r>
              <a:rPr lang="en-GB" dirty="0">
                <a:solidFill>
                  <a:schemeClr val="bg1"/>
                </a:solidFill>
              </a:rPr>
              <a:t>     house in good condition and close to a price outlier..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4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EA4B-6E55-BED1-F338-91E9D0C0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9539B2-2D1D-A02A-1427-8AB7A183B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10041" r="14676" b="7490"/>
          <a:stretch/>
        </p:blipFill>
        <p:spPr>
          <a:xfrm>
            <a:off x="2259189" y="688622"/>
            <a:ext cx="7857067" cy="5655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D68C1-9A0E-E475-9594-CBB278C242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6" t="34653" r="52687" b="35277"/>
          <a:stretch/>
        </p:blipFill>
        <p:spPr>
          <a:xfrm>
            <a:off x="7308850" y="1776413"/>
            <a:ext cx="981075" cy="2062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9605E-5DEA-BE77-4663-70C645D9CCD7}"/>
              </a:ext>
            </a:extLst>
          </p:cNvPr>
          <p:cNvSpPr txBox="1"/>
          <p:nvPr/>
        </p:nvSpPr>
        <p:spPr>
          <a:xfrm>
            <a:off x="9017000" y="3072368"/>
            <a:ext cx="231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Objective  </a:t>
            </a:r>
            <a:r>
              <a:rPr lang="en-US" b="1" dirty="0"/>
              <a:t>comparison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47429-E2C8-CCAF-54DB-1FA72A0930B6}"/>
              </a:ext>
            </a:extLst>
          </p:cNvPr>
          <p:cNvGrpSpPr/>
          <p:nvPr/>
        </p:nvGrpSpPr>
        <p:grpSpPr>
          <a:xfrm>
            <a:off x="8432802" y="3733800"/>
            <a:ext cx="1625600" cy="2470856"/>
            <a:chOff x="8432802" y="3721100"/>
            <a:chExt cx="1625600" cy="24708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652420-DBFE-7450-E21E-5722EA1262FE}"/>
                </a:ext>
              </a:extLst>
            </p:cNvPr>
            <p:cNvSpPr/>
            <p:nvPr/>
          </p:nvSpPr>
          <p:spPr>
            <a:xfrm>
              <a:off x="8432802" y="3721100"/>
              <a:ext cx="1625600" cy="247085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29CE03-B563-64C1-4870-A521B19EE28E}"/>
                </a:ext>
              </a:extLst>
            </p:cNvPr>
            <p:cNvSpPr txBox="1"/>
            <p:nvPr/>
          </p:nvSpPr>
          <p:spPr>
            <a:xfrm>
              <a:off x="8640820" y="3848100"/>
              <a:ext cx="1373581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</a:rPr>
                <a:t>Bedrooms</a:t>
              </a:r>
              <a:r>
                <a:rPr lang="pt-BR" dirty="0">
                  <a:solidFill>
                    <a:schemeClr val="bg1"/>
                  </a:solidFill>
                </a:rPr>
                <a:t>: 7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Sqft</a:t>
              </a:r>
              <a:r>
                <a:rPr lang="pt-BR" dirty="0">
                  <a:solidFill>
                    <a:schemeClr val="bg1"/>
                  </a:solidFill>
                </a:rPr>
                <a:t> Living: 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 5350 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Price</a:t>
              </a:r>
              <a:r>
                <a:rPr lang="pt-BR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2.89M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E862127-5D78-2A25-9D4F-70EE5D1211F7}"/>
              </a:ext>
            </a:extLst>
          </p:cNvPr>
          <p:cNvSpPr/>
          <p:nvPr/>
        </p:nvSpPr>
        <p:spPr>
          <a:xfrm>
            <a:off x="10388602" y="3690056"/>
            <a:ext cx="1625600" cy="2470856"/>
          </a:xfrm>
          <a:prstGeom prst="rect">
            <a:avLst/>
          </a:prstGeom>
          <a:solidFill>
            <a:srgbClr val="00CD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074D3F-3FC6-8472-2BFA-B46C3373323C}"/>
              </a:ext>
            </a:extLst>
          </p:cNvPr>
          <p:cNvSpPr txBox="1"/>
          <p:nvPr/>
        </p:nvSpPr>
        <p:spPr>
          <a:xfrm>
            <a:off x="10406120" y="3829756"/>
            <a:ext cx="1661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Bedrooms</a:t>
            </a:r>
            <a:r>
              <a:rPr lang="pt-BR" dirty="0">
                <a:solidFill>
                  <a:schemeClr val="bg1"/>
                </a:solidFill>
              </a:rPr>
              <a:t>: 4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Sqft</a:t>
            </a:r>
            <a:r>
              <a:rPr lang="pt-BR" dirty="0">
                <a:solidFill>
                  <a:schemeClr val="bg1"/>
                </a:solidFill>
              </a:rPr>
              <a:t> Living: </a:t>
            </a:r>
          </a:p>
          <a:p>
            <a:r>
              <a:rPr lang="pt-BR" dirty="0">
                <a:solidFill>
                  <a:schemeClr val="bg1"/>
                </a:solidFill>
              </a:rPr>
              <a:t> 3070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Price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r>
              <a:rPr lang="pt-BR" dirty="0">
                <a:solidFill>
                  <a:schemeClr val="bg1"/>
                </a:solidFill>
              </a:rPr>
              <a:t>1.57 M</a:t>
            </a:r>
          </a:p>
          <a:p>
            <a:r>
              <a:rPr lang="pt-BR" dirty="0" err="1">
                <a:solidFill>
                  <a:schemeClr val="bg1"/>
                </a:solidFill>
              </a:rPr>
              <a:t>Better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codition</a:t>
            </a:r>
            <a:r>
              <a:rPr lang="pt-BR" dirty="0">
                <a:solidFill>
                  <a:schemeClr val="bg1"/>
                </a:solidFill>
              </a:rPr>
              <a:t>!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A2C39-3660-15C8-7C78-78C315729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10041" r="14676" b="7490"/>
          <a:stretch/>
        </p:blipFill>
        <p:spPr>
          <a:xfrm>
            <a:off x="2259189" y="663222"/>
            <a:ext cx="7857067" cy="5655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C8B0C-8EE4-3906-7F27-751314469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7" t="14074" r="20149" b="9670"/>
          <a:stretch/>
        </p:blipFill>
        <p:spPr>
          <a:xfrm>
            <a:off x="3670300" y="1422400"/>
            <a:ext cx="7857067" cy="52295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1A4C34-0946-282F-9E46-476991269AB0}"/>
              </a:ext>
            </a:extLst>
          </p:cNvPr>
          <p:cNvSpPr txBox="1"/>
          <p:nvPr/>
        </p:nvSpPr>
        <p:spPr>
          <a:xfrm>
            <a:off x="87020" y="3697920"/>
            <a:ext cx="231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Objective  </a:t>
            </a:r>
            <a:r>
              <a:rPr lang="en-US" b="1" dirty="0"/>
              <a:t>comparison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AB08A9-81BC-09A0-9C9A-693B98BA778B}"/>
              </a:ext>
            </a:extLst>
          </p:cNvPr>
          <p:cNvSpPr/>
          <p:nvPr/>
        </p:nvSpPr>
        <p:spPr>
          <a:xfrm>
            <a:off x="263880" y="4181122"/>
            <a:ext cx="1625600" cy="2470856"/>
          </a:xfrm>
          <a:prstGeom prst="rect">
            <a:avLst/>
          </a:prstGeom>
          <a:solidFill>
            <a:srgbClr val="EF55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FB0A9F-F56C-A038-D70C-FF2D1416EB57}"/>
              </a:ext>
            </a:extLst>
          </p:cNvPr>
          <p:cNvSpPr txBox="1"/>
          <p:nvPr/>
        </p:nvSpPr>
        <p:spPr>
          <a:xfrm>
            <a:off x="471898" y="4308122"/>
            <a:ext cx="13735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Bedrooms</a:t>
            </a:r>
            <a:r>
              <a:rPr lang="pt-BR" dirty="0">
                <a:solidFill>
                  <a:schemeClr val="bg1"/>
                </a:solidFill>
              </a:rPr>
              <a:t>: 6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Sqft</a:t>
            </a:r>
            <a:r>
              <a:rPr lang="pt-BR" dirty="0">
                <a:solidFill>
                  <a:schemeClr val="bg1"/>
                </a:solidFill>
              </a:rPr>
              <a:t> Living: </a:t>
            </a:r>
          </a:p>
          <a:p>
            <a:r>
              <a:rPr lang="pt-BR" dirty="0">
                <a:solidFill>
                  <a:schemeClr val="bg1"/>
                </a:solidFill>
              </a:rPr>
              <a:t> 5110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Price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r>
              <a:rPr lang="pt-BR" dirty="0">
                <a:solidFill>
                  <a:schemeClr val="bg1"/>
                </a:solidFill>
              </a:rPr>
              <a:t>2.14 M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7243A9-9356-A084-D054-570E0B836980}"/>
              </a:ext>
            </a:extLst>
          </p:cNvPr>
          <p:cNvGrpSpPr/>
          <p:nvPr/>
        </p:nvGrpSpPr>
        <p:grpSpPr>
          <a:xfrm>
            <a:off x="2219680" y="4150078"/>
            <a:ext cx="1625600" cy="2470856"/>
            <a:chOff x="10388602" y="3690056"/>
            <a:chExt cx="1625600" cy="24708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1D40F6-8165-8A8C-FBC5-21FF9F1F05BB}"/>
                </a:ext>
              </a:extLst>
            </p:cNvPr>
            <p:cNvSpPr/>
            <p:nvPr/>
          </p:nvSpPr>
          <p:spPr>
            <a:xfrm>
              <a:off x="10388602" y="3690056"/>
              <a:ext cx="1625600" cy="2470856"/>
            </a:xfrm>
            <a:prstGeom prst="rect">
              <a:avLst/>
            </a:prstGeom>
            <a:solidFill>
              <a:srgbClr val="AC63F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B9D3CE-781B-6ADF-2D76-D1D19ACDAAC9}"/>
                </a:ext>
              </a:extLst>
            </p:cNvPr>
            <p:cNvSpPr txBox="1"/>
            <p:nvPr/>
          </p:nvSpPr>
          <p:spPr>
            <a:xfrm>
              <a:off x="10596620" y="3817056"/>
              <a:ext cx="1373581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</a:rPr>
                <a:t>Bedrooms</a:t>
              </a:r>
              <a:r>
                <a:rPr lang="pt-BR" dirty="0">
                  <a:solidFill>
                    <a:schemeClr val="bg1"/>
                  </a:solidFill>
                </a:rPr>
                <a:t>: 6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Sqft</a:t>
              </a:r>
              <a:r>
                <a:rPr lang="pt-BR" dirty="0">
                  <a:solidFill>
                    <a:schemeClr val="bg1"/>
                  </a:solidFill>
                </a:rPr>
                <a:t> Living: 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 2930 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dirty="0" err="1">
                  <a:solidFill>
                    <a:schemeClr val="bg1"/>
                  </a:solidFill>
                </a:rPr>
                <a:t>Price</a:t>
              </a:r>
              <a:r>
                <a:rPr lang="pt-BR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1.23 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E6B42F83-01B7-A298-157A-EE58D71A9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3" t="25555" r="55988" b="44259"/>
          <a:stretch/>
        </p:blipFill>
        <p:spPr>
          <a:xfrm>
            <a:off x="8124825" y="1700845"/>
            <a:ext cx="1168401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4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A0441A-91C8-E201-043B-9B9F7912F30B}"/>
              </a:ext>
            </a:extLst>
          </p:cNvPr>
          <p:cNvSpPr txBox="1"/>
          <p:nvPr/>
        </p:nvSpPr>
        <p:spPr>
          <a:xfrm>
            <a:off x="1511300" y="1371600"/>
            <a:ext cx="104554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Conclusion.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In Seattle there are several very good investment opportunities, as shown in the districts of Magnolia and </a:t>
            </a:r>
          </a:p>
          <a:p>
            <a:r>
              <a:rPr lang="en-US" dirty="0"/>
              <a:t>       Washington Park , of houses a few blocks close to luxurious houses but for half of the price.   </a:t>
            </a:r>
          </a:p>
          <a:p>
            <a:endParaRPr lang="en-US" dirty="0"/>
          </a:p>
          <a:p>
            <a:r>
              <a:rPr lang="en-US" dirty="0"/>
              <a:t>2.  Given that condition is normally similar and in some cases even higher, better than renovating is to</a:t>
            </a:r>
          </a:p>
          <a:p>
            <a:r>
              <a:rPr lang="en-US" dirty="0"/>
              <a:t>     use the map of opportunities and buy and sell houses benefiting from status of centroids.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6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76CAF6-76FE-8E08-A874-386AD1EE7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2" t="9877" r="10099" b="5678"/>
          <a:stretch/>
        </p:blipFill>
        <p:spPr>
          <a:xfrm>
            <a:off x="2223907" y="567267"/>
            <a:ext cx="7947377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98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75141-5A84-7E73-1F82-B7C5EF3B2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4" t="14155" r="11592" b="3375"/>
          <a:stretch/>
        </p:blipFill>
        <p:spPr>
          <a:xfrm>
            <a:off x="2329179" y="729827"/>
            <a:ext cx="7834489" cy="56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5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BC353-D6B2-3C17-EFF4-02BDDE2B0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1" t="13992" r="5821" b="3540"/>
          <a:stretch/>
        </p:blipFill>
        <p:spPr>
          <a:xfrm>
            <a:off x="2291645" y="716140"/>
            <a:ext cx="7766756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8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F814D-9BF4-1160-270C-9BF11D836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EB0F5-F62A-A2B8-02F6-9F993C1A6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4" t="14155" r="11592" b="3375"/>
          <a:stretch/>
        </p:blipFill>
        <p:spPr>
          <a:xfrm>
            <a:off x="2329179" y="729827"/>
            <a:ext cx="7834489" cy="56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1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6B5E4-D25A-F6DB-689A-31D0EFEE2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b="8842"/>
          <a:stretch/>
        </p:blipFill>
        <p:spPr>
          <a:xfrm>
            <a:off x="1854200" y="-66675"/>
            <a:ext cx="10680968" cy="62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C78D0-9C2F-5853-F66A-668D188CF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9" r="24055"/>
          <a:stretch/>
        </p:blipFill>
        <p:spPr>
          <a:xfrm>
            <a:off x="3362474" y="0"/>
            <a:ext cx="5892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F7A63-ACD8-7CAB-4648-FC1E5A896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5" t="6173" r="16344" b="7160"/>
          <a:stretch/>
        </p:blipFill>
        <p:spPr>
          <a:xfrm>
            <a:off x="2041674" y="624115"/>
            <a:ext cx="7213600" cy="594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1691E-7430-6233-64B0-07E4DE845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96" r="3822"/>
          <a:stretch/>
        </p:blipFill>
        <p:spPr>
          <a:xfrm>
            <a:off x="9535887" y="0"/>
            <a:ext cx="8128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AEF98-7C32-7113-E203-BCCF3CB85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4" t="6191" r="23242" b="7142"/>
          <a:stretch/>
        </p:blipFill>
        <p:spPr>
          <a:xfrm>
            <a:off x="2089149" y="629340"/>
            <a:ext cx="715454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598C02-6EAD-A9FB-EDAB-8E9861712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0"/>
            <a:ext cx="11345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276BD-A8EA-DEDA-A907-FE5756B7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0"/>
            <a:ext cx="11345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FBAE5-FDA4-296C-7B07-7463387EE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/>
          <a:stretch/>
        </p:blipFill>
        <p:spPr>
          <a:xfrm>
            <a:off x="404283" y="333374"/>
            <a:ext cx="11345333" cy="67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7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76BDFB-5332-A14A-E96B-A3DAF3BA5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3" y="0"/>
            <a:ext cx="11345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0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756</Words>
  <Application>Microsoft Office PowerPoint</Application>
  <PresentationFormat>Widescreen</PresentationFormat>
  <Paragraphs>157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20</cp:revision>
  <dcterms:created xsi:type="dcterms:W3CDTF">2024-02-18T14:12:40Z</dcterms:created>
  <dcterms:modified xsi:type="dcterms:W3CDTF">2024-03-10T17:13:03Z</dcterms:modified>
</cp:coreProperties>
</file>